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33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13" r:id="rId23"/>
    <p:sldId id="314" r:id="rId24"/>
    <p:sldId id="315" r:id="rId25"/>
    <p:sldId id="316" r:id="rId26"/>
    <p:sldId id="318" r:id="rId27"/>
    <p:sldId id="319" r:id="rId28"/>
    <p:sldId id="320" r:id="rId29"/>
    <p:sldId id="321" r:id="rId30"/>
    <p:sldId id="317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31" r:id="rId41"/>
    <p:sldId id="332" r:id="rId42"/>
    <p:sldId id="333" r:id="rId4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9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0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28.02.2025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Marka Yönetimi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Gelişen teknoloji,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istedikleri ürüne kolayca ulaşmalarını ve bu ürünleri diledikleri gibi karşılaştırmalarını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sağlamaktadır. Günümüz rekabet ortamında firmaların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stratejileri içerisinde rakiplerinden farklılaşmasına olanak sağlayan marka kavramı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yer edinmiştir. Bu nedenle,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sürecinin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bilimsel aşamalar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izlenerek yönetilmesi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gerekmektedir.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markayla ilgili her şeyi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 altına alan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sürecidir. Aynı zamanda,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müşterinin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üründen algıladığı değeri yükseltmek ve markanın isim hakkı, kiralama bedeli ve marka değerini artırmak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yürütülen çabalardan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 süreçlerinde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deneyimini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üst düzeye çıkarmayı hedeflemekte ve marka değerini sürekli olarak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yükseltmektedir.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40376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Yönetimi ve Markalama Stratejileri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 ve yapılandırma süreci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işletme stratejileri ve politikalarından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düşünülemez.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gücü, ürün politikaları, pazarlama karması elemanları ve stratejileri gibi temel değişkenler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 sürecini doğrudan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etkiler.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576798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yönetiminin iki temel faaliyet alanı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sağlanarak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imajının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yaratılması </a:t>
            </a:r>
            <a:endParaRPr lang="tr-TR" sz="2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zamana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dış etkilere karşı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dayanıklı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kılınarak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güçlendirilmesidir. </a:t>
            </a:r>
            <a:r>
              <a:rPr lang="tr-TR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güçlendirilmesi,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diğer ürünlerine de olumlu katkılar sağlayan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bir süreçtir.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 imajını uzun yıllardır başarılı bir şekilde yöneterek küresel bir marka olmayı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başarmıştır.</a:t>
            </a:r>
          </a:p>
        </p:txBody>
      </p:sp>
    </p:spTree>
    <p:extLst>
      <p:ext uri="{BB962C8B-B14F-4D97-AF65-F5344CB8AC3E}">
        <p14:creationId xmlns:p14="http://schemas.microsoft.com/office/powerpoint/2010/main" val="1943063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Marka Yönetiminin Değişen Yüzü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Küreselleşen dünyada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firmalar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imkanlar sayesinde daha önce ulaşamadıkları pazarlara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yapabilmektedir. Bu yeni pazarlara girerken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markası, imajı, konumlandırılması ve marka kişiliği gibi unsurlar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önem kazanmaktadır. Firmalar bu süreçte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markalaşmanın önemini her geçen gün daha fazla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hissetmektedir.</a:t>
            </a:r>
          </a:p>
        </p:txBody>
      </p:sp>
    </p:spTree>
    <p:extLst>
      <p:ext uri="{BB962C8B-B14F-4D97-AF65-F5344CB8AC3E}">
        <p14:creationId xmlns:p14="http://schemas.microsoft.com/office/powerpoint/2010/main" val="249796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Klasik stratejik marka yönetimi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temel aşamadan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Bunlardan bazıları, </a:t>
            </a:r>
            <a:endParaRPr lang="tr-TR" sz="28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sürdürülebilirliğini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sağlamak, </a:t>
            </a:r>
            <a:endParaRPr lang="tr-TR" sz="26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Tüketicilerle doğrudan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kurarak sadakati artırmak </a:t>
            </a:r>
            <a:endParaRPr lang="tr-TR" sz="26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küreselleştirmeye </a:t>
            </a:r>
            <a:r>
              <a:rPr lang="tr-TR" sz="2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 stratejiler </a:t>
            </a:r>
            <a:r>
              <a:rPr lang="tr-TR" sz="2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geliştirmektir. </a:t>
            </a:r>
            <a:endParaRPr lang="tr-TR" sz="26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 değerini artırmak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sadakatine yönelik kampanyalar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düzenleyerek başarılı bir marka yönetimi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yürütmektedir.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75136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Markalama Stratejileri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Markalama süreci,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yöneticilerinin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kararlar almasını gerektiren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uygulamadır. </a:t>
            </a: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markalama stratejileri,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konumlandırma, marka sponsorluğu, marka ismi seçimi ve marka geliştirme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unsurlardan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oluşur.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804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Konumlandırma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konumlandırma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tüketici zihninde belirli bir algı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oluşturmasını sağlar.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üç farklı düzeyde konumlandırılabilir: </a:t>
            </a:r>
            <a:endParaRPr lang="tr-TR" sz="2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özelliklerine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konumlandırma, </a:t>
            </a:r>
            <a:r>
              <a:rPr lang="tr-TR" sz="19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9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r-TR" sz="19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esla</a:t>
            </a:r>
            <a:r>
              <a:rPr lang="tr-TR" sz="1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"Elektrikli, sürdürülebilir, otonom sürüş teknolojisi</a:t>
            </a:r>
            <a:r>
              <a:rPr lang="tr-TR" sz="19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")</a:t>
            </a:r>
            <a:endParaRPr lang="tr-TR" sz="19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Faydalara göre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</a:t>
            </a:r>
            <a:r>
              <a:rPr lang="tr-TR" sz="19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9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Sensodyne</a:t>
            </a:r>
            <a:r>
              <a:rPr lang="tr-TR" sz="19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tr-TR" sz="19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"Hassas dişler için özel olarak geliştirilmiş koruma ve rahatlama sağlar</a:t>
            </a:r>
            <a:r>
              <a:rPr lang="tr-TR" sz="19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."</a:t>
            </a:r>
            <a:r>
              <a:rPr lang="tr-TR" sz="19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19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50000"/>
              </a:lnSpc>
            </a:pPr>
            <a:r>
              <a:rPr lang="tr-TR" sz="28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İnanç ve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değerlere dayalı konumlandırma.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9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19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sz="19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“Güvenlik” </a:t>
            </a:r>
            <a:r>
              <a:rPr lang="tr-TR" sz="19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 ile </a:t>
            </a:r>
            <a:r>
              <a:rPr lang="tr-TR" sz="19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konumlandırılmış bir markadır </a:t>
            </a:r>
            <a:r>
              <a:rPr lang="tr-TR" sz="19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yıllardır bu algıyı sürdürmektedir</a:t>
            </a:r>
            <a:r>
              <a:rPr lang="tr-TR" sz="19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tr-TR" sz="19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32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İsmi Seçimi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ismi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başarısında kritik bir rol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ismi seçilirken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sağladığı faydalar, hedef kitle ve pazarlama stratejileri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önünde bulundurulmalıdır.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İyi bir marka ismi şu özellikleri taşımalıdır:</a:t>
            </a:r>
          </a:p>
        </p:txBody>
      </p:sp>
    </p:spTree>
    <p:extLst>
      <p:ext uri="{BB962C8B-B14F-4D97-AF65-F5344CB8AC3E}">
        <p14:creationId xmlns:p14="http://schemas.microsoft.com/office/powerpoint/2010/main" val="4186244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faydası ve kalitesi hakkında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Telaffuzu ve hatırlanması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Ayırt edici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Kolaylıkla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dillerde kullanılabilir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Tescil edilebilir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01293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 markası başlangıçta sadece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kitap satışı yapan bir platformken,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ismini genişleterek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sayıda ürün kategorisinde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 göstermeye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başlamıştır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34340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 2 : </a:t>
            </a:r>
            <a:r>
              <a:rPr lang="tr-TR" sz="2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Fitbit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Akıllı </a:t>
            </a:r>
            <a:r>
              <a:rPr lang="tr-TR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Saatleri.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Ürünün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Sağladığı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Faydalar</a:t>
            </a:r>
          </a:p>
          <a:p>
            <a:pPr lvl="1" indent="228600" algn="just">
              <a:lnSpc>
                <a:spcPct val="150000"/>
              </a:lnSpc>
            </a:pPr>
            <a:r>
              <a:rPr lang="tr-TR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 </a:t>
            </a:r>
            <a:r>
              <a:rPr lang="tr-TR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adım, kalori ve nabız takibi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sağlıklı yaşam desteği sağlar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indent="228600" algn="just">
              <a:lnSpc>
                <a:spcPct val="150000"/>
              </a:lnSpc>
            </a:pPr>
            <a:r>
              <a:rPr lang="tr-TR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Uyku </a:t>
            </a:r>
            <a:r>
              <a:rPr lang="tr-TR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takibi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yaparak kullanıcının uyku kalitesini artırmasına yardımcı olur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Hedef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 </a:t>
            </a:r>
            <a:r>
              <a:rPr lang="tr-TR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fitness</a:t>
            </a:r>
            <a:r>
              <a:rPr lang="tr-TR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meraklıları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Egzersizlerini takip etmek isteyen bireyler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Sağlıklı </a:t>
            </a:r>
            <a:r>
              <a:rPr lang="tr-TR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yaşam bilincine sahip bireyler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Günlük aktivitelerini analiz etmek isteyen kişiler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1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Pazarlama Stratejileri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1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Pazarlama</a:t>
            </a:r>
            <a:r>
              <a:rPr lang="tr-TR" sz="19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indent="457200">
              <a:lnSpc>
                <a:spcPct val="150000"/>
              </a:lnSpc>
            </a:pPr>
            <a:r>
              <a:rPr lang="tr-TR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ve sosyal medya reklamları </a:t>
            </a:r>
            <a:r>
              <a:rPr lang="tr-TR" sz="17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hedef kitleye özel kampanyalar.</a:t>
            </a:r>
          </a:p>
          <a:p>
            <a:pPr lvl="1" indent="457200">
              <a:lnSpc>
                <a:spcPct val="150000"/>
              </a:lnSpc>
            </a:pPr>
            <a:r>
              <a:rPr lang="tr-TR" sz="1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fitness</a:t>
            </a:r>
            <a:r>
              <a:rPr lang="tr-TR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7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influencer’ları</a:t>
            </a:r>
            <a:r>
              <a:rPr lang="tr-TR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7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iş birlikleri.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8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675" y="431800"/>
            <a:ext cx="2410248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2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Geliştirme</a:t>
            </a:r>
            <a:endParaRPr lang="tr-TR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geliştirme süreci,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pazar içinde nasıl büyütüleceğini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geliştirme stratejileri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şunlardır:</a:t>
            </a:r>
          </a:p>
          <a:p>
            <a:pPr indent="228600" algn="just">
              <a:lnSpc>
                <a:spcPct val="150000"/>
              </a:lnSpc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 genişletme: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Mevcut bir marka adıyla </a:t>
            </a:r>
            <a:r>
              <a:rPr lang="tr-TR" sz="2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ürünler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sunmaktır.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4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Colgate'in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diş fırçalarının yanı sıra ağız bakım ürünleri 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sunması.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179" y="3917936"/>
            <a:ext cx="2635121" cy="262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31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genişletme: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adıyla farklı kategorilere giriş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yapılmasıdır.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Apple’ın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akıllı telefonların ardından akıllı saatler üretmesi.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047" y="2718787"/>
            <a:ext cx="3978059" cy="39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85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Çoklu markalama: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şirketin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pazarlara hitap eden birden fazla marka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Unilever’in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Rexona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farklı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segmentlerine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yönelik markalar 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geliştirmesi.</a:t>
            </a:r>
            <a:endParaRPr lang="tr-TR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979" y="2821257"/>
            <a:ext cx="3851898" cy="383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11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markalama: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bir ürün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tamamen yeni bir marka adı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yaratmaktır.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Toyota’nın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lüks </a:t>
            </a:r>
            <a:r>
              <a:rPr lang="tr-TR" sz="2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Lexus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markasını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48" y="2667116"/>
            <a:ext cx="4004356" cy="397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08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4.4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Sponsorluğu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sponsorluğu,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piyasaya nasıl sunulduğunu ve desteklendiğini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temel marka sponsorluğu türü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bulunmaktadır: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Üretici markası: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Üretici firma tarafından geliştirilen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markalardır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marka: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Perakendeciler tarafından üretilen veya markalanan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ürünlerdir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Migros’un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“Migros”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markalı ürünleri.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386406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Lisanslı marka: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isim hakkının başka bir firma tarafından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kullanılmasıdır.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Disney karakterlerinin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oyuncak üreticileri tarafından kullanılması.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Ortak marka: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 markanın bir ürünü birlikte pazarlamasıdır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Intel’in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bilgisayarlarıyla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ortak marka olarak konumlanması.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643909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Koruma ve Tescili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 sürecinde,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korunması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önem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taşır.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tescili,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başkaları tarafından izinsiz kullanılmasını engelleyen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süreçtir. Tescil edilmiş markalar,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firmalara rekabet avantajı sağlayarak uzun vadede marka değerini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Adidas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markasını korumak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 marka davaları açarak sahte ürünlerin satışını önlemeye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çalışmaktadır.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391776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İletişimi ve Müşteri Deneyimi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yönetiminde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deneyimi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algılanma şeklini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etkiler. Müşterilerin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ile duygusal bir bağ kurmasını sağlamak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vadeli sadakati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artırır. Etkili marka iletişimi için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medya, reklam kampanyaları, müşteri geri bildirimleri ve promosyonlar gibi yöntemler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kullanılmalıdır.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müşterileriyle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etkileşim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kurarak ve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sıfır geleneksel reklam kullanarak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iletişimini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yönetmektedir.</a:t>
            </a:r>
          </a:p>
        </p:txBody>
      </p:sp>
    </p:spTree>
    <p:extLst>
      <p:ext uri="{BB962C8B-B14F-4D97-AF65-F5344CB8AC3E}">
        <p14:creationId xmlns:p14="http://schemas.microsoft.com/office/powerpoint/2010/main" val="713292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yönetimi,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firmaların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rekabet avantajı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sağlamasını ve pazarda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bir konuma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ulaşmasını mümkün kılan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 bir süreçtir.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stratejilerle yönetilen bir marka,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vadede büyük kazançlar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sağlayabilir.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36061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Markalama Stratejilerinin Tasarımı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stratejisi,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değerini artırarak pazardaki rekabet avantajını korumasını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 Bu süreçte,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toplam değerini artıran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 en doğru marka stratejileri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kabul edilir.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marka stratejilerinin tasarlanmasında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şu unsurlar göz önünde bulundurulmalıdır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2197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Kimliği ve Değerlerinin Netleşmesi: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markayla ilgili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bir algı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oluşturmasını sağlamak.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Apple’ın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yenilikçilik ve tasarım odaklı marka kimliği,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değerini yükseltmektedir.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Uygun Stratejilerin Belirlenmesi: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Markanın, ulaşmak istediği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segmentlerine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eden mesajlar oluşturması gerekir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Tesla’nın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çevreci tüketicilere yönelik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stratejisi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anlayışın bir yansımasıdır.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343056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İletişiminin Güçlendirilmesi: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Reklam, sosyal medya ve sponsorluk faaliyetleri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araçlarla markanın daha fazla görünür hale getirilmesi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gerekir. </a:t>
            </a: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tr-TR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tr-TR" sz="2800" dirty="0" err="1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sloganıyla yürüttüğü kampanyalar,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iletişimini güçlendirme stratejisine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iyi bir örnektir.</a:t>
            </a:r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Sadakatini Artırma Çalışmaları: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olan bağlılığını artırarak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vadeli sadakat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oluşturmaktır. </a:t>
            </a: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tr-TR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Starbucks’ın</a:t>
            </a: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sadakat programları, marka bağlılığını artıran bir strateji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değerlendirilebilir.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280868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Değerini Artırmaya Yönelik Stratejiler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değeri,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markaya duyduğu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güven, sadakat ve algılanan kalite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faktörlerden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oluşur.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marka değerine sahip olmak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pazardaki rekabet gücünü artırır ve uzun vadede sürdürülebilir büyümeyi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616941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indent="2286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Farkındalığını Artırmak: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markayı daha sık hatırlamasını sağlamak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pazarlama ve reklam stratejileri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uygulamak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McDonald's’ın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 çapta reklam kampanyaları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düzenlemesi.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706133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Kalitesini Yüksek Tutmak: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markaya olan güvenini artırmak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standartlarının korunması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Mercedes-Benz’in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lüks ve dayanıklı araç üretmesi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995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Deneyimini Geliştirmek: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dostu hizmetler sunarak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memnuniyetini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artırmak.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Amazon’un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 teslimat hizmeti ve müşteri destek politikaları.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996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Projelerine Katılmak: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Tüketicilerle duygusal bağ kurmak ve marka imajını güçlendirmek için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çevreci ve toplumsal fayda sağlayan projelere destek vermek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Patagonia’nın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sürdürülebilir moda anlayışı ile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 dostu üretim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yapması.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358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Hiyerarşisi ve Marka Yönetim Süreci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hiyerarşisi,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sahip olduğu ürünlerin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marka elemanlarıyla nasıl ilişkilendirileceğini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belirleyen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sistemdir.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06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 Markası: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şirket adını ifade eder (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Samsung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 Markası: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Birden fazla ürün kategorisinde kullanılan marka adıdır (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Arçelik).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Marka: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bir ürün kategorisine yönelik marka adıdır (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Lays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Doritos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>
              <a:lnSpc>
                <a:spcPct val="150000"/>
              </a:lnSpc>
            </a:pP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Farklılaştırıcı Marka: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modelini tanımlayan isimdir (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 Pro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49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228600" indent="457200" algn="just">
              <a:lnSpc>
                <a:spcPct val="150000"/>
              </a:lnSpc>
            </a:pPr>
            <a:endParaRPr lang="tr-T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Başarılı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 hiyerarşisi, </a:t>
            </a:r>
            <a:r>
              <a:rPr lang="tr-TR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tüketicilere marka hakkında daha fazla bilgi sağlayarak satın alma kararlarını 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IBM </a:t>
            </a:r>
            <a:r>
              <a:rPr lang="tr-TR" sz="28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ThinkPad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dizüstü bilgisayarı,</a:t>
            </a:r>
            <a:r>
              <a:rPr lang="tr-TR" sz="2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IBM’in marka hiyerarşisinin bir parçasıdır.</a:t>
            </a:r>
          </a:p>
          <a:p>
            <a:pPr marL="228600" indent="457200" algn="just">
              <a:lnSpc>
                <a:spcPct val="150000"/>
              </a:lnSpc>
            </a:pP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586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3. Hafta Marka Kam. Sınav Soruları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1. Aşağıdakilerden hangisi marka yönetiminin temel unsurlarından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Marka farkındalığını sağlamak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Marka imajını güçlendirmek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Üretim maliyetlerini düşürmek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Müşteri sadakatini artırmak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Marka değerini yükseltmek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966985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2. Aşağıdakilerden hangisi marka konumlandırma stratejilerinden biridir?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Marka fiyatlandırması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Ürün özelliklerine göre konumlandırma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Rekabetçi fiyat belirleme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Marka dağıtımı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Tedarik zinciri yönetimi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168306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3. Aşağıdakilerden hangisi başarılı bir marka isminin taşıması gereken özelliklerden biridir?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Karmaşık ve uzun olması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Kolay telaffuz edilememesi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Farklı dillerde kolaylıkla çevrilebilir olması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Sadece belirli bir bölgeye hitap etmesi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Yalnızca üretici tarafından biliniyor olması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619133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4. Aşağıdakilerden hangisi marka geliştirme stratejilerinden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Hat genişletme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Marka genişletme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Çoklu markalama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Yeni markalama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Ürün geri çağırma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1345121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5. Aşağıdakilerden hangisi marka sponsorluğu türlerinden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Üretici markası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Özel marka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Lisanslı marka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Ortak marka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Fiyat odaklı marka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2865336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6. Aşağıdaki markalardan hangisi başarılı bir marka genişletme stratejisine örnektir?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</a:t>
            </a:r>
            <a:r>
              <a:rPr lang="tr-TR" sz="2400" b="1" dirty="0" err="1"/>
              <a:t>Apple’ın</a:t>
            </a:r>
            <a:r>
              <a:rPr lang="tr-TR" sz="2400" b="1" dirty="0"/>
              <a:t> akıllı telefonların ardından akıllı saat üretmesi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Coca-Cola’nın yalnızca orijinal içeceği üretmeye devam etmesi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</a:t>
            </a:r>
            <a:r>
              <a:rPr lang="tr-TR" sz="2400" b="1" dirty="0" err="1"/>
              <a:t>Tesla’nın</a:t>
            </a:r>
            <a:r>
              <a:rPr lang="tr-TR" sz="2400" b="1" dirty="0"/>
              <a:t> sadece elektrikli araçlarla sınırlı kalması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</a:t>
            </a:r>
            <a:r>
              <a:rPr lang="tr-TR" sz="2400" b="1" dirty="0" err="1"/>
              <a:t>McDonald's’ın</a:t>
            </a:r>
            <a:r>
              <a:rPr lang="tr-TR" sz="2400" b="1" dirty="0"/>
              <a:t> sadece </a:t>
            </a:r>
            <a:r>
              <a:rPr lang="tr-TR" sz="2400" b="1" dirty="0" err="1"/>
              <a:t>burger</a:t>
            </a:r>
            <a:r>
              <a:rPr lang="tr-TR" sz="2400" b="1" dirty="0"/>
              <a:t> satışı yapması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</a:t>
            </a:r>
            <a:r>
              <a:rPr lang="tr-TR" sz="2400" b="1" dirty="0" err="1"/>
              <a:t>Rolex’in</a:t>
            </a:r>
            <a:r>
              <a:rPr lang="tr-TR" sz="2400" b="1" dirty="0"/>
              <a:t> yalnızca klasik saat modellerine odaklanması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662412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7. Aşağıdakilerden hangisi marka koruma ve tescili ile ilgili bir uygulamadır?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Rakip firmalarla ortak marka oluşturma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Ürünlerin sürekli fiyatını değiştirme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Tüketiciye özel indirimler sunma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Markanın yasal haklarını koruma altına alma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Ürünlerin ambalajlarını her yıl değiştirme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474808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8. Güçlü bir markalama stratejisi için aşağıdaki unsurlardan hangisi gereklidir?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Tüketicinin markayla duygusal bağ kurmasını sağlamak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Marka kimliğinin sürekli değiştirilmesi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Reklam bütçesinin sürekli düşürülmesi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Sadece bir ürün grubuna odaklanarak pazar genişletme yapmamak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Fiyatı sürekli artırarak müşteri sadakati kazanmak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2303699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9. Aşağıdakilerden hangisi marka hiyerarşisindeki temel öğelerden biri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Firma markası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Aile markası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Kişisel marka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Alt marka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Dağıtım markası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899320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endParaRPr lang="tr-TR" sz="2400" b="1" dirty="0" smtClean="0"/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FF00"/>
                </a:solidFill>
              </a:rPr>
              <a:t>10. Aşağıdaki stratejilerden hangisi marka sadakatini artırmaya yönelik değildir?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a) Tüketicilere özel sadakat programları oluşturmak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b) Ürünün kalitesini ve müşteri memnuniyetini artırmak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c) Sosyal medya ve müşteri etkileşimini artırmak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d) Markanın sunduğu hizmetleri sürekli olarak değiştirmek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400" b="1" dirty="0"/>
              <a:t>e) Marka değerini artırmak için tüketici deneyimine yatırım yapmak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875762816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609</TotalTime>
  <Words>1748</Words>
  <Application>Microsoft Office PowerPoint</Application>
  <PresentationFormat>Geniş ekran</PresentationFormat>
  <Paragraphs>184</Paragraphs>
  <Slides>42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6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137</cp:revision>
  <dcterms:created xsi:type="dcterms:W3CDTF">2025-02-10T12:53:37Z</dcterms:created>
  <dcterms:modified xsi:type="dcterms:W3CDTF">2025-02-28T06:19:43Z</dcterms:modified>
</cp:coreProperties>
</file>